
<file path=[Content_Types].xml><?xml version="1.0" encoding="utf-8"?>
<Types xmlns="http://schemas.openxmlformats.org/package/2006/content-types"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312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alg\AppData\Local\Microsoft\Windows\Temporary%20Internet%20Files\Content.Outlook\7K7H3YC7\Gegevens_hoofddorp_noord_oos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alg\AppData\Local\Microsoft\Windows\Temporary%20Internet%20Files\Content.Outlook\7K7H3YC7\Gegevens_hoofddorp_noord_oost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hlmr-my.sharepoint.com/personal/gertjan_dral_haarlemmermeer_nl/Documents/MRA%20Verhuizingen%20en%20Scenario's/Woningmarkt%20kerncijfers/WOZ%20waarde%20MRA%20gemeenten%201997-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alg\AppData\Local\Microsoft\Windows\Temporary%20Internet%20Files\Content.Outlook\7K7H3YC7\Gegevens_hoofddorp_noord_oos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alg\AppData\Local\Microsoft\Windows\Temporary%20Internet%20Files\Content.Outlook\7K7H3YC7\Gegevens_hoofddorp_noord_oost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lg\AppData\Local\Microsoft\Windows\Temporary%20Internet%20Files\Content.Outlook\7K7H3YC7\Inkomensgegevens%20Hoofddorp%20Noord_Oo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100"/>
              <a:t>Bevolkingsontwikkeling Hoofddorp-Noord en</a:t>
            </a:r>
            <a:r>
              <a:rPr lang="nl-NL" sz="1100" baseline="0"/>
              <a:t> -Oost 2000-2017</a:t>
            </a:r>
            <a:endParaRPr lang="nl-NL" sz="110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AB0"/>
            </a:solidFill>
            <a:ln w="25400">
              <a:noFill/>
            </a:ln>
          </c:spPr>
          <c:invertIfNegative val="0"/>
          <c:cat>
            <c:numRef>
              <c:f>Leeftijd!$C$2:$T$2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Leeftijd!$C$16:$T$16</c:f>
              <c:numCache>
                <c:formatCode>#,##0</c:formatCode>
                <c:ptCount val="18"/>
                <c:pt idx="0">
                  <c:v>7969</c:v>
                </c:pt>
                <c:pt idx="1">
                  <c:v>8047</c:v>
                </c:pt>
                <c:pt idx="2">
                  <c:v>8214</c:v>
                </c:pt>
                <c:pt idx="3">
                  <c:v>8069</c:v>
                </c:pt>
                <c:pt idx="4">
                  <c:v>8138</c:v>
                </c:pt>
                <c:pt idx="5">
                  <c:v>8055</c:v>
                </c:pt>
                <c:pt idx="6">
                  <c:v>8006</c:v>
                </c:pt>
                <c:pt idx="7">
                  <c:v>7926</c:v>
                </c:pt>
                <c:pt idx="8">
                  <c:v>8033</c:v>
                </c:pt>
                <c:pt idx="9">
                  <c:v>7941</c:v>
                </c:pt>
                <c:pt idx="10">
                  <c:v>7838</c:v>
                </c:pt>
                <c:pt idx="11">
                  <c:v>7837</c:v>
                </c:pt>
                <c:pt idx="12">
                  <c:v>7756</c:v>
                </c:pt>
                <c:pt idx="13">
                  <c:v>7684</c:v>
                </c:pt>
                <c:pt idx="14">
                  <c:v>7566</c:v>
                </c:pt>
                <c:pt idx="15">
                  <c:v>7612</c:v>
                </c:pt>
                <c:pt idx="16">
                  <c:v>7747</c:v>
                </c:pt>
                <c:pt idx="17">
                  <c:v>8044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039784"/>
        <c:axId val="232040960"/>
      </c:barChart>
      <c:catAx>
        <c:axId val="232039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32040960"/>
        <c:crosses val="autoZero"/>
        <c:auto val="1"/>
        <c:lblAlgn val="ctr"/>
        <c:lblOffset val="100"/>
        <c:noMultiLvlLbl val="0"/>
      </c:catAx>
      <c:valAx>
        <c:axId val="232040960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32039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alpha val="7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100"/>
              <a:t>Huishoudens Hoofddorp-Noord en -Oost 2017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8AB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Huishoudsamenstelling!$A$3:$A$7</c:f>
              <c:strCache>
                <c:ptCount val="5"/>
                <c:pt idx="0">
                  <c:v>Alleenstaanden</c:v>
                </c:pt>
                <c:pt idx="1">
                  <c:v>Tweepersoonshuishoudens</c:v>
                </c:pt>
                <c:pt idx="2">
                  <c:v>Gezinnen met kinderen</c:v>
                </c:pt>
                <c:pt idx="3">
                  <c:v>Eenoudergezinnen</c:v>
                </c:pt>
                <c:pt idx="4">
                  <c:v>Overige huishoudens</c:v>
                </c:pt>
              </c:strCache>
            </c:strRef>
          </c:cat>
          <c:val>
            <c:numRef>
              <c:f>Huishoudsamenstelling!$B$3:$B$7</c:f>
              <c:numCache>
                <c:formatCode>#,##0</c:formatCode>
                <c:ptCount val="5"/>
                <c:pt idx="0">
                  <c:v>1565</c:v>
                </c:pt>
                <c:pt idx="1">
                  <c:v>2158</c:v>
                </c:pt>
                <c:pt idx="2">
                  <c:v>3144</c:v>
                </c:pt>
                <c:pt idx="3">
                  <c:v>640</c:v>
                </c:pt>
                <c:pt idx="4">
                  <c:v>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9349912"/>
        <c:axId val="539353440"/>
      </c:barChart>
      <c:catAx>
        <c:axId val="539349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9353440"/>
        <c:crosses val="autoZero"/>
        <c:auto val="1"/>
        <c:lblAlgn val="ctr"/>
        <c:lblOffset val="100"/>
        <c:noMultiLvlLbl val="0"/>
      </c:catAx>
      <c:valAx>
        <c:axId val="53935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9349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alpha val="7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Gemiddelde WOZ waarde MRA gemeenten 1997-2016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5.1965635443110593E-2"/>
          <c:y val="0.11616649351795032"/>
          <c:w val="0.92799793468439395"/>
          <c:h val="0.73097364595908287"/>
        </c:manualLayout>
      </c:layout>
      <c:lineChart>
        <c:grouping val="standard"/>
        <c:varyColors val="0"/>
        <c:ser>
          <c:idx val="0"/>
          <c:order val="0"/>
          <c:tx>
            <c:strRef>
              <c:f>Data!$A$4</c:f>
              <c:strCache>
                <c:ptCount val="1"/>
                <c:pt idx="0">
                  <c:v>Almere</c:v>
                </c:pt>
              </c:strCache>
            </c:strRef>
          </c:tx>
          <c:spPr>
            <a:ln w="28575" cap="rnd">
              <a:solidFill>
                <a:srgbClr val="44546A"/>
              </a:solidFill>
              <a:round/>
            </a:ln>
            <a:effectLst/>
          </c:spPr>
          <c:marker>
            <c:symbol val="none"/>
          </c:marker>
          <c:cat>
            <c:strRef>
              <c:f>Data!$B$4:$B$23</c:f>
              <c:strCach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2015**</c:v>
                </c:pt>
                <c:pt idx="19">
                  <c:v>2016**</c:v>
                </c:pt>
              </c:strCache>
            </c:strRef>
          </c:cat>
          <c:val>
            <c:numRef>
              <c:f>Data!$C$4:$C$23</c:f>
              <c:numCache>
                <c:formatCode>General</c:formatCode>
                <c:ptCount val="20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82</c:v>
                </c:pt>
                <c:pt idx="4">
                  <c:v>118</c:v>
                </c:pt>
                <c:pt idx="5">
                  <c:v>121</c:v>
                </c:pt>
                <c:pt idx="6">
                  <c:v>121</c:v>
                </c:pt>
                <c:pt idx="7">
                  <c:v>122</c:v>
                </c:pt>
                <c:pt idx="8">
                  <c:v>182</c:v>
                </c:pt>
                <c:pt idx="9">
                  <c:v>180</c:v>
                </c:pt>
                <c:pt idx="10">
                  <c:v>189</c:v>
                </c:pt>
                <c:pt idx="11">
                  <c:v>194</c:v>
                </c:pt>
                <c:pt idx="12">
                  <c:v>198</c:v>
                </c:pt>
                <c:pt idx="13">
                  <c:v>199</c:v>
                </c:pt>
                <c:pt idx="14">
                  <c:v>199</c:v>
                </c:pt>
                <c:pt idx="15">
                  <c:v>195</c:v>
                </c:pt>
                <c:pt idx="16">
                  <c:v>191</c:v>
                </c:pt>
                <c:pt idx="17">
                  <c:v>183</c:v>
                </c:pt>
                <c:pt idx="18">
                  <c:v>180</c:v>
                </c:pt>
                <c:pt idx="19">
                  <c:v>181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Data!$A$24</c:f>
              <c:strCache>
                <c:ptCount val="1"/>
                <c:pt idx="0">
                  <c:v>Amstelveen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Data!$C$24:$C$43</c:f>
              <c:numCache>
                <c:formatCode>General</c:formatCode>
                <c:ptCount val="20"/>
                <c:pt idx="0">
                  <c:v>97</c:v>
                </c:pt>
                <c:pt idx="1">
                  <c:v>97</c:v>
                </c:pt>
                <c:pt idx="2">
                  <c:v>97</c:v>
                </c:pt>
                <c:pt idx="3">
                  <c:v>97</c:v>
                </c:pt>
                <c:pt idx="4">
                  <c:v>175</c:v>
                </c:pt>
                <c:pt idx="5">
                  <c:v>175</c:v>
                </c:pt>
                <c:pt idx="6">
                  <c:v>177</c:v>
                </c:pt>
                <c:pt idx="7">
                  <c:v>177</c:v>
                </c:pt>
                <c:pt idx="8">
                  <c:v>250</c:v>
                </c:pt>
                <c:pt idx="9">
                  <c:v>251</c:v>
                </c:pt>
                <c:pt idx="10">
                  <c:v>265</c:v>
                </c:pt>
                <c:pt idx="11">
                  <c:v>288</c:v>
                </c:pt>
                <c:pt idx="12">
                  <c:v>307</c:v>
                </c:pt>
                <c:pt idx="13">
                  <c:v>306</c:v>
                </c:pt>
                <c:pt idx="14">
                  <c:v>302</c:v>
                </c:pt>
                <c:pt idx="15">
                  <c:v>299</c:v>
                </c:pt>
                <c:pt idx="16">
                  <c:v>283</c:v>
                </c:pt>
                <c:pt idx="17">
                  <c:v>268</c:v>
                </c:pt>
                <c:pt idx="18">
                  <c:v>268</c:v>
                </c:pt>
                <c:pt idx="19">
                  <c:v>261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Data!$A$44</c:f>
              <c:strCache>
                <c:ptCount val="1"/>
                <c:pt idx="0">
                  <c:v>Amsterdam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Data!$C$44:$C$63</c:f>
              <c:numCache>
                <c:formatCode>General</c:formatCode>
                <c:ptCount val="20"/>
                <c:pt idx="0">
                  <c:v>60</c:v>
                </c:pt>
                <c:pt idx="1">
                  <c:v>61</c:v>
                </c:pt>
                <c:pt idx="2">
                  <c:v>62</c:v>
                </c:pt>
                <c:pt idx="3">
                  <c:v>62</c:v>
                </c:pt>
                <c:pt idx="4">
                  <c:v>133</c:v>
                </c:pt>
                <c:pt idx="5">
                  <c:v>133</c:v>
                </c:pt>
                <c:pt idx="6">
                  <c:v>134</c:v>
                </c:pt>
                <c:pt idx="7">
                  <c:v>135</c:v>
                </c:pt>
                <c:pt idx="8">
                  <c:v>204</c:v>
                </c:pt>
                <c:pt idx="9">
                  <c:v>204</c:v>
                </c:pt>
                <c:pt idx="10">
                  <c:v>204</c:v>
                </c:pt>
                <c:pt idx="11">
                  <c:v>231</c:v>
                </c:pt>
                <c:pt idx="12">
                  <c:v>259</c:v>
                </c:pt>
                <c:pt idx="13">
                  <c:v>261</c:v>
                </c:pt>
                <c:pt idx="14">
                  <c:v>248</c:v>
                </c:pt>
                <c:pt idx="15">
                  <c:v>249</c:v>
                </c:pt>
                <c:pt idx="16">
                  <c:v>240</c:v>
                </c:pt>
                <c:pt idx="17">
                  <c:v>230</c:v>
                </c:pt>
                <c:pt idx="18">
                  <c:v>232</c:v>
                </c:pt>
                <c:pt idx="19">
                  <c:v>253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Data!$A$64</c:f>
              <c:strCache>
                <c:ptCount val="1"/>
                <c:pt idx="0">
                  <c:v>Haarlem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Data!$C$64:$C$83</c:f>
              <c:numCache>
                <c:formatCode>General</c:formatCode>
                <c:ptCount val="20"/>
                <c:pt idx="0">
                  <c:v>74</c:v>
                </c:pt>
                <c:pt idx="1">
                  <c:v>74</c:v>
                </c:pt>
                <c:pt idx="2">
                  <c:v>74</c:v>
                </c:pt>
                <c:pt idx="3">
                  <c:v>74</c:v>
                </c:pt>
                <c:pt idx="4">
                  <c:v>127</c:v>
                </c:pt>
                <c:pt idx="5">
                  <c:v>128</c:v>
                </c:pt>
                <c:pt idx="6">
                  <c:v>128</c:v>
                </c:pt>
                <c:pt idx="7">
                  <c:v>128</c:v>
                </c:pt>
                <c:pt idx="8">
                  <c:v>201</c:v>
                </c:pt>
                <c:pt idx="9">
                  <c:v>201</c:v>
                </c:pt>
                <c:pt idx="10">
                  <c:v>219</c:v>
                </c:pt>
                <c:pt idx="11">
                  <c:v>237</c:v>
                </c:pt>
                <c:pt idx="12">
                  <c:v>252</c:v>
                </c:pt>
                <c:pt idx="13">
                  <c:v>255</c:v>
                </c:pt>
                <c:pt idx="14">
                  <c:v>253</c:v>
                </c:pt>
                <c:pt idx="15">
                  <c:v>250</c:v>
                </c:pt>
                <c:pt idx="16">
                  <c:v>242</c:v>
                </c:pt>
                <c:pt idx="17">
                  <c:v>228</c:v>
                </c:pt>
                <c:pt idx="18">
                  <c:v>223</c:v>
                </c:pt>
                <c:pt idx="19">
                  <c:v>228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Data!$A$84</c:f>
              <c:strCache>
                <c:ptCount val="1"/>
                <c:pt idx="0">
                  <c:v>Haarlemmermeer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Data!$C$84:$C$103</c:f>
              <c:numCache>
                <c:formatCode>General</c:formatCode>
                <c:ptCount val="20"/>
                <c:pt idx="0">
                  <c:v>107</c:v>
                </c:pt>
                <c:pt idx="1">
                  <c:v>107</c:v>
                </c:pt>
                <c:pt idx="2">
                  <c:v>107</c:v>
                </c:pt>
                <c:pt idx="3">
                  <c:v>107</c:v>
                </c:pt>
                <c:pt idx="4">
                  <c:v>159</c:v>
                </c:pt>
                <c:pt idx="5">
                  <c:v>162</c:v>
                </c:pt>
                <c:pt idx="6">
                  <c:v>162</c:v>
                </c:pt>
                <c:pt idx="7">
                  <c:v>164</c:v>
                </c:pt>
                <c:pt idx="8">
                  <c:v>240</c:v>
                </c:pt>
                <c:pt idx="9">
                  <c:v>242</c:v>
                </c:pt>
                <c:pt idx="10">
                  <c:v>254</c:v>
                </c:pt>
                <c:pt idx="11">
                  <c:v>272</c:v>
                </c:pt>
                <c:pt idx="12">
                  <c:v>284</c:v>
                </c:pt>
                <c:pt idx="13">
                  <c:v>285</c:v>
                </c:pt>
                <c:pt idx="14">
                  <c:v>279</c:v>
                </c:pt>
                <c:pt idx="15">
                  <c:v>273</c:v>
                </c:pt>
                <c:pt idx="16">
                  <c:v>265</c:v>
                </c:pt>
                <c:pt idx="17">
                  <c:v>248</c:v>
                </c:pt>
                <c:pt idx="18">
                  <c:v>244</c:v>
                </c:pt>
                <c:pt idx="19">
                  <c:v>248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Data!$A$104</c:f>
              <c:strCache>
                <c:ptCount val="1"/>
                <c:pt idx="0">
                  <c:v>Hilversum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Data!$C$104:$C$123</c:f>
              <c:numCache>
                <c:formatCode>General</c:formatCode>
                <c:ptCount val="20"/>
                <c:pt idx="0">
                  <c:v>99</c:v>
                </c:pt>
                <c:pt idx="1">
                  <c:v>97</c:v>
                </c:pt>
                <c:pt idx="2">
                  <c:v>97</c:v>
                </c:pt>
                <c:pt idx="3">
                  <c:v>97</c:v>
                </c:pt>
                <c:pt idx="4">
                  <c:v>165</c:v>
                </c:pt>
                <c:pt idx="5">
                  <c:v>165</c:v>
                </c:pt>
                <c:pt idx="6">
                  <c:v>165</c:v>
                </c:pt>
                <c:pt idx="7">
                  <c:v>165</c:v>
                </c:pt>
                <c:pt idx="8">
                  <c:v>243</c:v>
                </c:pt>
                <c:pt idx="9">
                  <c:v>243</c:v>
                </c:pt>
                <c:pt idx="10">
                  <c:v>258</c:v>
                </c:pt>
                <c:pt idx="11">
                  <c:v>279</c:v>
                </c:pt>
                <c:pt idx="12">
                  <c:v>290</c:v>
                </c:pt>
                <c:pt idx="13">
                  <c:v>292</c:v>
                </c:pt>
                <c:pt idx="14">
                  <c:v>282</c:v>
                </c:pt>
                <c:pt idx="15">
                  <c:v>277</c:v>
                </c:pt>
                <c:pt idx="16">
                  <c:v>265</c:v>
                </c:pt>
                <c:pt idx="17">
                  <c:v>252</c:v>
                </c:pt>
                <c:pt idx="18">
                  <c:v>246</c:v>
                </c:pt>
                <c:pt idx="19">
                  <c:v>251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Data!$A$124</c:f>
              <c:strCache>
                <c:ptCount val="1"/>
                <c:pt idx="0">
                  <c:v>Zaanstad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Data!$C$124:$C$143</c:f>
              <c:numCache>
                <c:formatCode>General</c:formatCode>
                <c:ptCount val="20"/>
                <c:pt idx="0">
                  <c:v>63</c:v>
                </c:pt>
                <c:pt idx="1">
                  <c:v>62</c:v>
                </c:pt>
                <c:pt idx="2">
                  <c:v>63</c:v>
                </c:pt>
                <c:pt idx="3">
                  <c:v>62</c:v>
                </c:pt>
                <c:pt idx="4">
                  <c:v>114</c:v>
                </c:pt>
                <c:pt idx="5">
                  <c:v>116</c:v>
                </c:pt>
                <c:pt idx="6">
                  <c:v>117</c:v>
                </c:pt>
                <c:pt idx="7">
                  <c:v>118</c:v>
                </c:pt>
                <c:pt idx="8">
                  <c:v>176</c:v>
                </c:pt>
                <c:pt idx="9">
                  <c:v>176</c:v>
                </c:pt>
                <c:pt idx="10">
                  <c:v>189</c:v>
                </c:pt>
                <c:pt idx="11">
                  <c:v>195</c:v>
                </c:pt>
                <c:pt idx="12">
                  <c:v>199</c:v>
                </c:pt>
                <c:pt idx="13">
                  <c:v>200</c:v>
                </c:pt>
                <c:pt idx="14">
                  <c:v>199</c:v>
                </c:pt>
                <c:pt idx="15">
                  <c:v>188</c:v>
                </c:pt>
                <c:pt idx="16">
                  <c:v>187</c:v>
                </c:pt>
                <c:pt idx="17">
                  <c:v>177</c:v>
                </c:pt>
                <c:pt idx="18">
                  <c:v>171</c:v>
                </c:pt>
                <c:pt idx="19">
                  <c:v>174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553680"/>
        <c:axId val="234131272"/>
      </c:lineChart>
      <c:catAx>
        <c:axId val="42655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34131272"/>
        <c:crosses val="autoZero"/>
        <c:auto val="1"/>
        <c:lblAlgn val="ctr"/>
        <c:lblOffset val="100"/>
        <c:noMultiLvlLbl val="0"/>
      </c:catAx>
      <c:valAx>
        <c:axId val="23413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2655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ysClr val="window" lastClr="FFFFFF">
        <a:alpha val="80000"/>
      </a:sysClr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100" dirty="0"/>
              <a:t>Gemiddelde WOZ-waarde </a:t>
            </a:r>
            <a:r>
              <a:rPr lang="nl-NL" sz="1100" dirty="0" smtClean="0"/>
              <a:t>Haarlemmermeer 2009-2016</a:t>
            </a:r>
            <a:r>
              <a:rPr lang="nl-NL" dirty="0" smtClean="0"/>
              <a:t> </a:t>
            </a:r>
            <a:endParaRPr lang="nl-NL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'WOZ-waarde'!$A$4</c:f>
              <c:strCache>
                <c:ptCount val="1"/>
                <c:pt idx="0">
                  <c:v>Haarlemmermeer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'WOZ-waarde'!$B$3:$I$3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'WOZ-waarde'!$B$4:$I$4</c:f>
              <c:numCache>
                <c:formatCode>General</c:formatCode>
                <c:ptCount val="8"/>
                <c:pt idx="0">
                  <c:v>285</c:v>
                </c:pt>
                <c:pt idx="1">
                  <c:v>284</c:v>
                </c:pt>
                <c:pt idx="2">
                  <c:v>280</c:v>
                </c:pt>
                <c:pt idx="3">
                  <c:v>273</c:v>
                </c:pt>
                <c:pt idx="4">
                  <c:v>266</c:v>
                </c:pt>
                <c:pt idx="5">
                  <c:v>248</c:v>
                </c:pt>
                <c:pt idx="6">
                  <c:v>244</c:v>
                </c:pt>
                <c:pt idx="7">
                  <c:v>248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'WOZ-waarde'!$A$5</c:f>
              <c:strCache>
                <c:ptCount val="1"/>
                <c:pt idx="0">
                  <c:v>Hoofddorp totaal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'WOZ-waarde'!$B$3:$I$3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'WOZ-waarde'!$B$5:$I$5</c:f>
              <c:numCache>
                <c:formatCode>General</c:formatCode>
                <c:ptCount val="8"/>
                <c:pt idx="0">
                  <c:v>265</c:v>
                </c:pt>
                <c:pt idx="1">
                  <c:v>265</c:v>
                </c:pt>
                <c:pt idx="2">
                  <c:v>262</c:v>
                </c:pt>
                <c:pt idx="3">
                  <c:v>256</c:v>
                </c:pt>
                <c:pt idx="4">
                  <c:v>248</c:v>
                </c:pt>
                <c:pt idx="5">
                  <c:v>232</c:v>
                </c:pt>
                <c:pt idx="6">
                  <c:v>230</c:v>
                </c:pt>
                <c:pt idx="7">
                  <c:v>235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'WOZ-waarde'!$A$6</c:f>
              <c:strCache>
                <c:ptCount val="1"/>
                <c:pt idx="0">
                  <c:v>Hoofddorp-Oost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'WOZ-waarde'!$B$3:$I$3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'WOZ-waarde'!$B$6:$I$6</c:f>
              <c:numCache>
                <c:formatCode>General</c:formatCode>
                <c:ptCount val="8"/>
                <c:pt idx="0">
                  <c:v>262</c:v>
                </c:pt>
                <c:pt idx="1">
                  <c:v>259</c:v>
                </c:pt>
                <c:pt idx="2">
                  <c:v>251</c:v>
                </c:pt>
                <c:pt idx="3">
                  <c:v>242</c:v>
                </c:pt>
                <c:pt idx="4">
                  <c:v>235</c:v>
                </c:pt>
                <c:pt idx="5">
                  <c:v>221</c:v>
                </c:pt>
                <c:pt idx="6">
                  <c:v>223</c:v>
                </c:pt>
                <c:pt idx="7">
                  <c:v>228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'WOZ-waarde'!$A$7</c:f>
              <c:strCache>
                <c:ptCount val="1"/>
                <c:pt idx="0">
                  <c:v>Hoofddorp-Noord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'WOZ-waarde'!$B$3:$I$3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'WOZ-waarde'!$B$7:$I$7</c:f>
              <c:numCache>
                <c:formatCode>General</c:formatCode>
                <c:ptCount val="8"/>
                <c:pt idx="0">
                  <c:v>266</c:v>
                </c:pt>
                <c:pt idx="1">
                  <c:v>265</c:v>
                </c:pt>
                <c:pt idx="2">
                  <c:v>261</c:v>
                </c:pt>
                <c:pt idx="3">
                  <c:v>253</c:v>
                </c:pt>
                <c:pt idx="4">
                  <c:v>245</c:v>
                </c:pt>
                <c:pt idx="5">
                  <c:v>227</c:v>
                </c:pt>
                <c:pt idx="6">
                  <c:v>225</c:v>
                </c:pt>
                <c:pt idx="7">
                  <c:v>225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9355008"/>
        <c:axId val="539342856"/>
      </c:lineChart>
      <c:catAx>
        <c:axId val="53935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9342856"/>
        <c:crosses val="autoZero"/>
        <c:auto val="1"/>
        <c:lblAlgn val="ctr"/>
        <c:lblOffset val="100"/>
        <c:noMultiLvlLbl val="0"/>
      </c:catAx>
      <c:valAx>
        <c:axId val="539342856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93550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alpha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050"/>
              <a:t>Aandeel woningbezit in Hoofddorp-Noord en -Oost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8AB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'Koop-huur'!$A$3:$A$5</c:f>
              <c:strCache>
                <c:ptCount val="3"/>
                <c:pt idx="0">
                  <c:v>Corporatiehuurwoning</c:v>
                </c:pt>
                <c:pt idx="1">
                  <c:v>Koopwoning</c:v>
                </c:pt>
                <c:pt idx="2">
                  <c:v>Overige verhuur</c:v>
                </c:pt>
              </c:strCache>
            </c:strRef>
          </c:cat>
          <c:val>
            <c:numRef>
              <c:f>'Koop-huur'!$C$3:$C$5</c:f>
              <c:numCache>
                <c:formatCode>#,#00%</c:formatCode>
                <c:ptCount val="3"/>
                <c:pt idx="0">
                  <c:v>0.28506401137980086</c:v>
                </c:pt>
                <c:pt idx="1">
                  <c:v>0.65746799431009961</c:v>
                </c:pt>
                <c:pt idx="2">
                  <c:v>5.0924608819345664E-2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3968312"/>
        <c:axId val="143967920"/>
      </c:barChart>
      <c:catAx>
        <c:axId val="143968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3967920"/>
        <c:crosses val="autoZero"/>
        <c:auto val="1"/>
        <c:lblAlgn val="ctr"/>
        <c:lblOffset val="100"/>
        <c:noMultiLvlLbl val="0"/>
      </c:catAx>
      <c:valAx>
        <c:axId val="14396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0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3968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alpha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Gemiddeld</a:t>
            </a:r>
            <a:r>
              <a:rPr lang="nl-NL" baseline="0"/>
              <a:t> besteedbaar inkomen (x1000 euro) 2014</a:t>
            </a:r>
            <a:endParaRPr lang="nl-NL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Blad1!$C$6:$C$9</c:f>
              <c:strCache>
                <c:ptCount val="4"/>
                <c:pt idx="0">
                  <c:v>Hoofddorp Noord</c:v>
                </c:pt>
                <c:pt idx="1">
                  <c:v>Hoofddorp Oost</c:v>
                </c:pt>
                <c:pt idx="2">
                  <c:v>Hoofddorp Totaal </c:v>
                </c:pt>
                <c:pt idx="3">
                  <c:v>Haarlemmermeer</c:v>
                </c:pt>
              </c:strCache>
            </c:strRef>
          </c:cat>
          <c:val>
            <c:numRef>
              <c:f>Blad1!$D$6:$D$9</c:f>
              <c:numCache>
                <c:formatCode>General</c:formatCode>
                <c:ptCount val="4"/>
                <c:pt idx="0">
                  <c:v>37.299999999999997</c:v>
                </c:pt>
                <c:pt idx="1">
                  <c:v>40.9</c:v>
                </c:pt>
                <c:pt idx="2" formatCode="#,#00">
                  <c:v>41</c:v>
                </c:pt>
                <c:pt idx="3">
                  <c:v>41.6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347168"/>
        <c:axId val="539349128"/>
      </c:barChart>
      <c:catAx>
        <c:axId val="53934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9349128"/>
        <c:crosses val="autoZero"/>
        <c:auto val="1"/>
        <c:lblAlgn val="ctr"/>
        <c:lblOffset val="100"/>
        <c:noMultiLvlLbl val="0"/>
      </c:catAx>
      <c:valAx>
        <c:axId val="539349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3934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80000"/>
      </a:schemeClr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5D21-3713-48E1-94C6-E05B54C2C0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72F8-7637-40A2-AF46-947E2C0E4D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25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5D21-3713-48E1-94C6-E05B54C2C0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72F8-7637-40A2-AF46-947E2C0E4D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60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5D21-3713-48E1-94C6-E05B54C2C0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72F8-7637-40A2-AF46-947E2C0E4D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1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5D21-3713-48E1-94C6-E05B54C2C0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72F8-7637-40A2-AF46-947E2C0E4D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29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5D21-3713-48E1-94C6-E05B54C2C0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72F8-7637-40A2-AF46-947E2C0E4D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5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5D21-3713-48E1-94C6-E05B54C2C0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72F8-7637-40A2-AF46-947E2C0E4D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5D21-3713-48E1-94C6-E05B54C2C0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72F8-7637-40A2-AF46-947E2C0E4D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3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5D21-3713-48E1-94C6-E05B54C2C0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72F8-7637-40A2-AF46-947E2C0E4D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0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5D21-3713-48E1-94C6-E05B54C2C0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72F8-7637-40A2-AF46-947E2C0E4D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08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5D21-3713-48E1-94C6-E05B54C2C0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72F8-7637-40A2-AF46-947E2C0E4D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70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5D21-3713-48E1-94C6-E05B54C2C0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72F8-7637-40A2-AF46-947E2C0E4D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0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5D21-3713-48E1-94C6-E05B54C2C072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372F8-7637-40A2-AF46-947E2C0E4D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7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-werkblad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0"/>
            <a:ext cx="12192000" cy="684866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5642811"/>
            <a:ext cx="12192000" cy="8422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92505" y="5879250"/>
            <a:ext cx="743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HOOFDDORP NOORD EN HOOFDDORP OOST IN CIJFERS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56"/>
          <a:stretch/>
        </p:blipFill>
        <p:spPr>
          <a:xfrm>
            <a:off x="0" y="1"/>
            <a:ext cx="12192000" cy="687003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5642811"/>
            <a:ext cx="12192000" cy="8422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92505" y="5879250"/>
            <a:ext cx="743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DEMOGRAFIE</a:t>
            </a:r>
            <a:endParaRPr lang="nl-NL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02044"/>
              </p:ext>
            </p:extLst>
          </p:nvPr>
        </p:nvGraphicFramePr>
        <p:xfrm>
          <a:off x="1391402" y="804018"/>
          <a:ext cx="9617493" cy="445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78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5642811"/>
            <a:ext cx="12192000" cy="8422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92505" y="5879250"/>
            <a:ext cx="743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DEMOGRAFIE</a:t>
            </a:r>
            <a:endParaRPr lang="nl-NL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304731"/>
              </p:ext>
            </p:extLst>
          </p:nvPr>
        </p:nvGraphicFramePr>
        <p:xfrm>
          <a:off x="484794" y="1204787"/>
          <a:ext cx="11222412" cy="389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erkblad" r:id="rId4" imgW="11048936" imgH="3409886" progId="Excel.Sheet.8">
                  <p:embed/>
                </p:oleObj>
              </mc:Choice>
              <mc:Fallback>
                <p:oleObj name="Werkblad" r:id="rId4" imgW="11048936" imgH="34098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794" y="1204787"/>
                        <a:ext cx="11222412" cy="3893135"/>
                      </a:xfrm>
                      <a:prstGeom prst="rect">
                        <a:avLst/>
                      </a:prstGeom>
                      <a:solidFill>
                        <a:schemeClr val="bg1">
                          <a:alpha val="97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01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" b="13404"/>
          <a:stretch/>
        </p:blipFill>
        <p:spPr>
          <a:xfrm>
            <a:off x="0" y="-12032"/>
            <a:ext cx="12192000" cy="688206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5642811"/>
            <a:ext cx="12192000" cy="8422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92505" y="5879250"/>
            <a:ext cx="743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HUISHOUDENSSAMENSTELLING</a:t>
            </a:r>
            <a:endParaRPr lang="nl-NL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601100"/>
              </p:ext>
            </p:extLst>
          </p:nvPr>
        </p:nvGraphicFramePr>
        <p:xfrm>
          <a:off x="2677026" y="685800"/>
          <a:ext cx="6837947" cy="442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78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1"/>
          <a:stretch/>
        </p:blipFill>
        <p:spPr>
          <a:xfrm>
            <a:off x="0" y="-36096"/>
            <a:ext cx="12192000" cy="689409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5642811"/>
            <a:ext cx="12192000" cy="8422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92505" y="5879250"/>
            <a:ext cx="743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WOZ WAARDEN OMLIGGENDE GEMEENTEN</a:t>
            </a:r>
            <a:endParaRPr lang="nl-NL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657724"/>
              </p:ext>
            </p:extLst>
          </p:nvPr>
        </p:nvGraphicFramePr>
        <p:xfrm>
          <a:off x="1240255" y="102238"/>
          <a:ext cx="9711489" cy="530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49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t="15791"/>
          <a:stretch/>
        </p:blipFill>
        <p:spPr>
          <a:xfrm>
            <a:off x="0" y="-12032"/>
            <a:ext cx="12192000" cy="687003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5642811"/>
            <a:ext cx="12192000" cy="8422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92505" y="5879250"/>
            <a:ext cx="743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WOZ-WAARDEN</a:t>
            </a:r>
            <a:endParaRPr lang="nl-NL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871345"/>
              </p:ext>
            </p:extLst>
          </p:nvPr>
        </p:nvGraphicFramePr>
        <p:xfrm>
          <a:off x="1227221" y="409075"/>
          <a:ext cx="9781674" cy="486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42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t="9737" r="-99" b="4999"/>
          <a:stretch/>
        </p:blipFill>
        <p:spPr>
          <a:xfrm>
            <a:off x="0" y="0"/>
            <a:ext cx="12192000" cy="693019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5642811"/>
            <a:ext cx="12192000" cy="8422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92505" y="5879250"/>
            <a:ext cx="743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SOORT WONINGEN</a:t>
            </a:r>
            <a:endParaRPr lang="nl-NL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503655"/>
              </p:ext>
            </p:extLst>
          </p:nvPr>
        </p:nvGraphicFramePr>
        <p:xfrm>
          <a:off x="3280610" y="836195"/>
          <a:ext cx="5630779" cy="397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0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822" r="-197" b="14507"/>
          <a:stretch/>
        </p:blipFill>
        <p:spPr>
          <a:xfrm>
            <a:off x="0" y="-12032"/>
            <a:ext cx="12296274" cy="688206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5642811"/>
            <a:ext cx="12192000" cy="8422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92505" y="5879250"/>
            <a:ext cx="743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INKOMEN</a:t>
            </a:r>
            <a:endParaRPr lang="nl-NL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737050"/>
              </p:ext>
            </p:extLst>
          </p:nvPr>
        </p:nvGraphicFramePr>
        <p:xfrm>
          <a:off x="192505" y="336884"/>
          <a:ext cx="7988967" cy="506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8544425" y="4236821"/>
            <a:ext cx="3284621" cy="116955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Huishoudens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rond</a:t>
            </a:r>
            <a:r>
              <a:rPr lang="en-GB" sz="1400" b="1" dirty="0" smtClean="0"/>
              <a:t> het </a:t>
            </a:r>
            <a:r>
              <a:rPr lang="en-GB" sz="1400" b="1" dirty="0" err="1" smtClean="0"/>
              <a:t>sociaal</a:t>
            </a:r>
            <a:r>
              <a:rPr lang="en-GB" sz="1400" b="1" dirty="0" smtClean="0"/>
              <a:t> minimum</a:t>
            </a:r>
          </a:p>
          <a:p>
            <a:r>
              <a:rPr lang="en-GB" sz="1400" dirty="0" smtClean="0"/>
              <a:t>Hoofddorp Oost	8% (110)</a:t>
            </a:r>
          </a:p>
          <a:p>
            <a:r>
              <a:rPr lang="en-GB" sz="1400" dirty="0" smtClean="0"/>
              <a:t>Hoofddorp Noord	8% (150)</a:t>
            </a:r>
          </a:p>
          <a:p>
            <a:r>
              <a:rPr lang="en-GB" sz="1400" dirty="0" smtClean="0"/>
              <a:t>Hoofddorp		7%</a:t>
            </a:r>
          </a:p>
          <a:p>
            <a:r>
              <a:rPr lang="en-GB" sz="1400" dirty="0" smtClean="0"/>
              <a:t>Haarlemmermeer	7%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7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62</Words>
  <Application>Microsoft Office PowerPoint</Application>
  <PresentationFormat>Breedbeeld</PresentationFormat>
  <Paragraphs>19</Paragraphs>
  <Slides>8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Microsoft Excel 97-2003-werkblad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Gemeente Haarlemmermeer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Dral, GertJan</dc:creator>
  <cp:lastModifiedBy>Dral, GertJan</cp:lastModifiedBy>
  <cp:revision>9</cp:revision>
  <dcterms:created xsi:type="dcterms:W3CDTF">2017-06-13T08:15:24Z</dcterms:created>
  <dcterms:modified xsi:type="dcterms:W3CDTF">2017-06-13T14:02:55Z</dcterms:modified>
</cp:coreProperties>
</file>